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4"/>
  </p:notesMasterIdLst>
  <p:sldIdLst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FB7"/>
    <a:srgbClr val="FF8E7B"/>
    <a:srgbClr val="EBABC9"/>
    <a:srgbClr val="F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8"/>
    <p:restoredTop sz="94631"/>
  </p:normalViewPr>
  <p:slideViewPr>
    <p:cSldViewPr snapToGrid="0" snapToObjects="1" showGuides="1">
      <p:cViewPr varScale="1">
        <p:scale>
          <a:sx n="80" d="100"/>
          <a:sy n="80" d="100"/>
        </p:scale>
        <p:origin x="-1027" y="-67"/>
      </p:cViewPr>
      <p:guideLst>
        <p:guide orient="horz" pos="25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EA243-23DE-EC44-99B0-B93D8C7ACA90}" type="datetimeFigureOut">
              <a:rPr kumimoji="1" lang="zh-TW" altLang="en-US" smtClean="0"/>
              <a:t>2022/10/14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F3D16-809A-9347-95E9-F9565121EF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13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F3D16-809A-9347-95E9-F9565121EFC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438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準不動本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363108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AA4B299-46A6-483C-8720-817A6819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8199169-0030-4525-9BC5-75DAA0AA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C33058B-9F2C-47DF-BB7F-095D913A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35BF-2B6C-AB47-9683-DD68E74E767D}" type="datetimeFigureOut">
              <a:rPr kumimoji="1" lang="zh-TW" altLang="en-US" smtClean="0"/>
              <a:t>2022/10/14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5DFCC40-3D62-438B-8548-C08E18A4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B993F328-B191-43A4-8426-2B24538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035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形狀">
            <a:extLst>
              <a:ext uri="{FF2B5EF4-FFF2-40B4-BE49-F238E27FC236}">
                <a16:creationId xmlns="" xmlns:a16="http://schemas.microsoft.com/office/drawing/2014/main" id="{91F63CD3-D26C-40D0-A908-E258A52DC904}"/>
              </a:ext>
            </a:extLst>
          </p:cNvPr>
          <p:cNvSpPr/>
          <p:nvPr userDrawn="1"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A3E585A2-F892-4419-B06D-A327D75C6DFB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305164830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="" xmlns:a16="http://schemas.microsoft.com/office/drawing/2014/main" id="{9311D026-6379-4932-929E-12636B522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ABC3DF6C-54AE-4B43-87EA-D7B48B988AF7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33936087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EBA7429-1273-EA4B-8723-556C0744F141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="" xmlns:a16="http://schemas.microsoft.com/office/drawing/2014/main" id="{55B106DF-4968-4D3A-9BD1-59AD81125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79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 userDrawn="1"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46E7477B-A3BB-4548-94F2-942A03770080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110771824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="" xmlns:a16="http://schemas.microsoft.com/office/drawing/2014/main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921D8720-969E-45AD-A059-FB8BF0FC86C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5909227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 userDrawn="1"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3F15AC8C-F5FF-4A8C-A46F-EB209FC28F14}"/>
              </a:ext>
            </a:extLst>
          </p:cNvPr>
          <p:cNvSpPr txBox="1"/>
          <p:nvPr userDrawn="1"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》II-14</a:t>
            </a:r>
          </a:p>
        </p:txBody>
      </p:sp>
    </p:spTree>
    <p:extLst>
      <p:ext uri="{BB962C8B-B14F-4D97-AF65-F5344CB8AC3E}">
        <p14:creationId xmlns:p14="http://schemas.microsoft.com/office/powerpoint/2010/main" val="10178338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="" xmlns:a16="http://schemas.microsoft.com/office/drawing/2014/main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98205712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="" xmlns:a16="http://schemas.microsoft.com/office/drawing/2014/main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477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小旅行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10" name="內容版面配置區 3">
            <a:extLst>
              <a:ext uri="{FF2B5EF4-FFF2-40B4-BE49-F238E27FC236}">
                <a16:creationId xmlns="" xmlns:a16="http://schemas.microsoft.com/office/drawing/2014/main" id="{55B106DF-4968-4D3A-9BD1-59AD8112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2" y="422031"/>
            <a:ext cx="670163" cy="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67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="" xmlns:a16="http://schemas.microsoft.com/office/drawing/2014/main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68029096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510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影像">
            <a:extLst>
              <a:ext uri="{FF2B5EF4-FFF2-40B4-BE49-F238E27FC236}">
                <a16:creationId xmlns="" xmlns:a16="http://schemas.microsoft.com/office/drawing/2014/main" id="{3E54018C-0A09-5A47-AD47-C0D4DF8EC5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40174" y="1895094"/>
            <a:ext cx="1448792" cy="18627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54294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》II-18</a:t>
            </a:r>
          </a:p>
        </p:txBody>
      </p:sp>
    </p:spTree>
    <p:extLst>
      <p:ext uri="{BB962C8B-B14F-4D97-AF65-F5344CB8AC3E}">
        <p14:creationId xmlns:p14="http://schemas.microsoft.com/office/powerpoint/2010/main" val="284586198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617766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378277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560725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756414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756414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756414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內容版面配置區 2">
            <a:extLst>
              <a:ext uri="{FF2B5EF4-FFF2-40B4-BE49-F238E27FC236}">
                <a16:creationId xmlns="" xmlns:a16="http://schemas.microsoft.com/office/drawing/2014/main" id="{962785C7-6291-4715-B4C2-A622D383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FB9771CC-B5EC-4CFD-BA58-C7DFAF5B9965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》II-18</a:t>
            </a:r>
          </a:p>
        </p:txBody>
      </p:sp>
    </p:spTree>
    <p:extLst>
      <p:ext uri="{BB962C8B-B14F-4D97-AF65-F5344CB8AC3E}">
        <p14:creationId xmlns:p14="http://schemas.microsoft.com/office/powerpoint/2010/main" val="26911797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59791CCF-450B-664B-A737-2A7A898312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》II-18</a:t>
            </a:r>
          </a:p>
        </p:txBody>
      </p:sp>
    </p:spTree>
    <p:extLst>
      <p:ext uri="{BB962C8B-B14F-4D97-AF65-F5344CB8AC3E}">
        <p14:creationId xmlns:p14="http://schemas.microsoft.com/office/powerpoint/2010/main" val="210424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155311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1038003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遷移式學習做八哥辨識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altLang="zh-TW" dirty="0"/>
              <a:t>18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6A32A304-B03C-4F47-906B-8A68D8ABDC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03 </a:t>
            </a:r>
            <a:r>
              <a:rPr kumimoji="1" lang="zh-TW" altLang="en-US" dirty="0"/>
              <a:t>用 </a:t>
            </a:r>
            <a:r>
              <a:rPr kumimoji="1" lang="en-US" altLang="zh-TW" dirty="0"/>
              <a:t>ResNet50 </a:t>
            </a:r>
            <a:r>
              <a:rPr kumimoji="1" lang="zh-TW" altLang="en-US" dirty="0"/>
              <a:t>打造我們的神經網路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FF148EE-373B-1A4C-9BB7-790059BE1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27EF5BCF-49DD-2643-B8C2-3FFE1C0CC6C6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把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ResNetV2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模型變成自己的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988C1693-5A63-FC4E-8906-CF981C13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6752"/>
            <a:ext cx="10512000" cy="530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等腰三角形 20">
            <a:extLst>
              <a:ext uri="{FF2B5EF4-FFF2-40B4-BE49-F238E27FC236}">
                <a16:creationId xmlns="" xmlns:a16="http://schemas.microsoft.com/office/drawing/2014/main" id="{D14A584F-B899-764A-A1BF-B2DFF0D46C25}"/>
              </a:ext>
            </a:extLst>
          </p:cNvPr>
          <p:cNvSpPr/>
          <p:nvPr/>
        </p:nvSpPr>
        <p:spPr>
          <a:xfrm rot="10800000">
            <a:off x="3925932" y="3181919"/>
            <a:ext cx="422067" cy="441417"/>
          </a:xfrm>
          <a:prstGeom prst="triangle">
            <a:avLst>
              <a:gd name="adj" fmla="val 51566"/>
            </a:avLst>
          </a:prstGeom>
          <a:solidFill>
            <a:srgbClr val="EBAB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語音泡泡: 圓角矩形 21">
            <a:extLst>
              <a:ext uri="{FF2B5EF4-FFF2-40B4-BE49-F238E27FC236}">
                <a16:creationId xmlns="" xmlns:a16="http://schemas.microsoft.com/office/drawing/2014/main" id="{354F2730-239D-5246-943B-933A141F131F}"/>
              </a:ext>
            </a:extLst>
          </p:cNvPr>
          <p:cNvSpPr/>
          <p:nvPr/>
        </p:nvSpPr>
        <p:spPr>
          <a:xfrm>
            <a:off x="1123833" y="2428803"/>
            <a:ext cx="6026267" cy="869362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rgbClr val="EB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最後一層是用來輸出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1000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個類別機率的全連接層，這一層對我們來說不需要了，所以就把這一層砍掉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865F521D-46EA-CC45-8A98-A440E77A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7160"/>
            <a:ext cx="7448000" cy="20816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50A847ED-A5B5-BF4B-8106-393E9EFC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0" y="4027488"/>
            <a:ext cx="2609300" cy="1711632"/>
          </a:xfrm>
          <a:prstGeom prst="rect">
            <a:avLst/>
          </a:prstGeom>
        </p:spPr>
      </p:pic>
      <p:sp>
        <p:nvSpPr>
          <p:cNvPr id="15" name="我覺得這個問題, 應該可以用 AI 來做!">
            <a:extLst>
              <a:ext uri="{FF2B5EF4-FFF2-40B4-BE49-F238E27FC236}">
                <a16:creationId xmlns="" xmlns:a16="http://schemas.microsoft.com/office/drawing/2014/main" id="{826A2090-0EC7-C042-9800-46CE5769FA41}"/>
              </a:ext>
            </a:extLst>
          </p:cNvPr>
          <p:cNvSpPr txBox="1"/>
          <p:nvPr/>
        </p:nvSpPr>
        <p:spPr>
          <a:xfrm>
            <a:off x="8595565" y="2643545"/>
            <a:ext cx="2778367" cy="2237150"/>
          </a:xfrm>
          <a:prstGeom prst="rect">
            <a:avLst/>
          </a:prstGeom>
          <a:ln>
            <a:solidFill>
              <a:srgbClr val="FF8E7B"/>
            </a:solidFill>
            <a:prstDash val="dash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砍掉之後</a:t>
            </a:r>
            <a:r>
              <a:rPr lang="zh-TW" altLang="en-US" sz="20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輸出會是一堆過濾器的記分板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，一共有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2048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個記分板！我們在這邊還可以額外做個大總合，例如算每個</a:t>
            </a:r>
            <a:r>
              <a:rPr lang="zh-TW" altLang="en-US" sz="20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過濾器記分板的總平均</a:t>
            </a:r>
            <a:r>
              <a:rPr lang="zh-TW" altLang="en-US" sz="16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（</a:t>
            </a:r>
            <a:r>
              <a:rPr lang="en" altLang="zh-TW" sz="16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Global average pooling</a:t>
            </a:r>
            <a:r>
              <a:rPr lang="zh-TW" altLang="en" sz="16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）</a:t>
            </a:r>
            <a:endParaRPr lang="zh-TW" altLang="en-US" sz="16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="" xmlns:a16="http://schemas.microsoft.com/office/drawing/2014/main" id="{835EFBB3-2729-41EB-ABA6-47B0DE51E6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414624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96725532-EF37-EC44-8DE6-EF8C8576D5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建置八哥版的 </a:t>
            </a:r>
            <a:r>
              <a:rPr kumimoji="1" lang="en-US" altLang="zh-TW" dirty="0"/>
              <a:t>ResNet50V2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F06CD6F-03CB-7A49-B7A5-4BBAF710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31CF8705-AF4F-6945-BB6C-64D8580F68B9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打造遷移學習版的函數學習機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60CF3FA9-9D41-2149-8690-9AE05B1D1B21}"/>
              </a:ext>
            </a:extLst>
          </p:cNvPr>
          <p:cNvGrpSpPr/>
          <p:nvPr/>
        </p:nvGrpSpPr>
        <p:grpSpPr>
          <a:xfrm>
            <a:off x="838200" y="2578984"/>
            <a:ext cx="10515600" cy="1256416"/>
            <a:chOff x="2343150" y="3671888"/>
            <a:chExt cx="7810500" cy="963612"/>
          </a:xfrm>
        </p:grpSpPr>
        <p:pic>
          <p:nvPicPr>
            <p:cNvPr id="7" name="內容版面配置區 5">
              <a:extLst>
                <a:ext uri="{FF2B5EF4-FFF2-40B4-BE49-F238E27FC236}">
                  <a16:creationId xmlns="" xmlns:a16="http://schemas.microsoft.com/office/drawing/2014/main" id="{6AF2382C-1383-4443-8BEC-2192BF861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970"/>
            <a:stretch/>
          </p:blipFill>
          <p:spPr>
            <a:xfrm>
              <a:off x="2343150" y="3671888"/>
              <a:ext cx="7810500" cy="3540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  <p:pic>
          <p:nvPicPr>
            <p:cNvPr id="8" name="內容版面配置區 5">
              <a:extLst>
                <a:ext uri="{FF2B5EF4-FFF2-40B4-BE49-F238E27FC236}">
                  <a16:creationId xmlns="" xmlns:a16="http://schemas.microsoft.com/office/drawing/2014/main" id="{6BF28179-2776-534C-A88A-C9861E916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325" b="37985"/>
            <a:stretch/>
          </p:blipFill>
          <p:spPr>
            <a:xfrm>
              <a:off x="2343150" y="4025900"/>
              <a:ext cx="7810500" cy="304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  <p:pic>
          <p:nvPicPr>
            <p:cNvPr id="9" name="內容版面配置區 5">
              <a:extLst>
                <a:ext uri="{FF2B5EF4-FFF2-40B4-BE49-F238E27FC236}">
                  <a16:creationId xmlns="" xmlns:a16="http://schemas.microsoft.com/office/drawing/2014/main" id="{8EBB1B84-4E8A-324B-BF46-92A9EA4FB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10"/>
            <a:stretch/>
          </p:blipFill>
          <p:spPr>
            <a:xfrm>
              <a:off x="2343150" y="4330700"/>
              <a:ext cx="7810500" cy="304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6B0D1AD7-A904-384C-BF6A-8CAD39C1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89" y="4086420"/>
            <a:ext cx="1875421" cy="20905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9BD823DA-F566-1D41-92BD-3D93C7E2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68" y="2951740"/>
            <a:ext cx="3227132" cy="2114540"/>
          </a:xfrm>
          <a:prstGeom prst="rect">
            <a:avLst/>
          </a:prstGeom>
        </p:spPr>
      </p:pic>
      <p:sp>
        <p:nvSpPr>
          <p:cNvPr id="14" name="我覺得這個問題, 應該可以用 AI 來做!">
            <a:extLst>
              <a:ext uri="{FF2B5EF4-FFF2-40B4-BE49-F238E27FC236}">
                <a16:creationId xmlns="" xmlns:a16="http://schemas.microsoft.com/office/drawing/2014/main" id="{A970D285-3A4C-C74C-B409-98A9B66BCEC1}"/>
              </a:ext>
            </a:extLst>
          </p:cNvPr>
          <p:cNvSpPr txBox="1"/>
          <p:nvPr/>
        </p:nvSpPr>
        <p:spPr>
          <a:xfrm>
            <a:off x="7368509" y="2993824"/>
            <a:ext cx="299085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這裡 </a:t>
            </a:r>
            <a:r>
              <a:rPr lang="en" altLang="zh-TW" sz="2000" b="1" dirty="0" err="1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resnet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就是一個已經看過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1000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種不同類別圖片的</a:t>
            </a:r>
            <a:r>
              <a:rPr lang="zh-TW" altLang="en-US" sz="2000" b="1" dirty="0">
                <a:solidFill>
                  <a:srgbClr val="0A6FB7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特徵擷取器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，我們只是加上一層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3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個神經元的全連接層而已。</a:t>
            </a:r>
            <a:endParaRPr lang="zh-TW" altLang="en-US" sz="2000" dirty="0">
              <a:solidFill>
                <a:srgbClr val="000000"/>
              </a:solidFill>
              <a:effectLst/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12" name="幻燈片編號">
            <a:extLst>
              <a:ext uri="{FF2B5EF4-FFF2-40B4-BE49-F238E27FC236}">
                <a16:creationId xmlns="" xmlns:a16="http://schemas.microsoft.com/office/drawing/2014/main" id="{3B34E8B7-6822-4352-A7E1-9469B13575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88543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0248260B-6160-6846-89BF-D1C130B3B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04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建置八哥版的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ResNet50V2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2E2E870-4957-9A47-BE06-87C3ABFEB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9B6FF15B-4030-0B4E-8B69-AD7873ADE245}"/>
              </a:ext>
            </a:extLst>
          </p:cNvPr>
          <p:cNvSpPr/>
          <p:nvPr/>
        </p:nvSpPr>
        <p:spPr>
          <a:xfrm>
            <a:off x="3128705" y="1825625"/>
            <a:ext cx="5672395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讓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resnet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使用原本就訓練好的參數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9E1903DF-9F7F-334C-96F3-11CB86DE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0109"/>
            <a:ext cx="10512000" cy="5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332D09AC-BF74-2745-BF9E-6705E364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85" y="3198896"/>
            <a:ext cx="8139230" cy="3012540"/>
          </a:xfrm>
          <a:prstGeom prst="rect">
            <a:avLst/>
          </a:prstGeom>
        </p:spPr>
      </p:pic>
      <p:sp>
        <p:nvSpPr>
          <p:cNvPr id="13" name="語音泡泡: 圓角矩形 21">
            <a:extLst>
              <a:ext uri="{FF2B5EF4-FFF2-40B4-BE49-F238E27FC236}">
                <a16:creationId xmlns="" xmlns:a16="http://schemas.microsoft.com/office/drawing/2014/main" id="{BC513304-BA63-4A4F-898B-D88D3D8BD08C}"/>
              </a:ext>
            </a:extLst>
          </p:cNvPr>
          <p:cNvSpPr/>
          <p:nvPr/>
        </p:nvSpPr>
        <p:spPr>
          <a:xfrm>
            <a:off x="2067303" y="2494355"/>
            <a:ext cx="7787997" cy="546966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6FB7"/>
              </a:buClr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只需要一行指令，</a:t>
            </a:r>
            <a:r>
              <a:rPr lang="zh-TW" altLang="en-US" sz="2400" b="1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就能讓 </a:t>
            </a:r>
            <a:r>
              <a:rPr lang="en" altLang="zh-TW" sz="2400" b="1" dirty="0" err="1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resnet</a:t>
            </a:r>
            <a:r>
              <a:rPr lang="en" altLang="zh-TW" sz="2400" b="1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400" b="1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不需要加入到訓練之中</a:t>
            </a:r>
            <a:endParaRPr lang="en" altLang="zh-TW" sz="2400" b="1" dirty="0">
              <a:solidFill>
                <a:srgbClr val="FF8E7B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幻燈片編號">
            <a:extLst>
              <a:ext uri="{FF2B5EF4-FFF2-40B4-BE49-F238E27FC236}">
                <a16:creationId xmlns="" xmlns:a16="http://schemas.microsoft.com/office/drawing/2014/main" id="{FC5811C3-AC28-48E6-BCD7-1DAD4CEB74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2156851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256724F4-9EA4-FA46-9CA2-2170D4088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04 </a:t>
            </a:r>
            <a:r>
              <a:rPr kumimoji="1" lang="zh-TW" altLang="en-US" dirty="0"/>
              <a:t>建置八哥版的 </a:t>
            </a:r>
            <a:r>
              <a:rPr kumimoji="1" lang="en-US" altLang="zh-TW" dirty="0"/>
              <a:t>ResNet50V2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C37EC1C-D5B0-1E43-B1FE-98F267BFA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="" xmlns:a16="http://schemas.microsoft.com/office/drawing/2014/main" id="{C44B3A00-FE6D-0F4C-803D-FD08471BF039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summary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觀察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="" xmlns:a16="http://schemas.microsoft.com/office/drawing/2014/main" id="{192B09B0-7F11-E444-B4D5-4F6C5D3A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8065"/>
            <a:ext cx="8737600" cy="375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7F8C75D-B3B5-F240-84A1-006D4B0B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0" y="4191866"/>
            <a:ext cx="1778000" cy="19850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19839D9-832E-8040-8340-8A65BDEC3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03" y="2607141"/>
            <a:ext cx="2806700" cy="1552848"/>
          </a:xfrm>
          <a:prstGeom prst="rect">
            <a:avLst/>
          </a:prstGeom>
        </p:spPr>
      </p:pic>
      <p:sp>
        <p:nvSpPr>
          <p:cNvPr id="12" name="我覺得這個問題, 應該可以用 AI 來做!">
            <a:extLst>
              <a:ext uri="{FF2B5EF4-FFF2-40B4-BE49-F238E27FC236}">
                <a16:creationId xmlns="" xmlns:a16="http://schemas.microsoft.com/office/drawing/2014/main" id="{27C38396-986E-8447-AFF9-2726E58F4753}"/>
              </a:ext>
            </a:extLst>
          </p:cNvPr>
          <p:cNvSpPr txBox="1"/>
          <p:nvPr/>
        </p:nvSpPr>
        <p:spPr>
          <a:xfrm>
            <a:off x="8593007" y="2771996"/>
            <a:ext cx="2806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真正訓練的只有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6,147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個參數，這大幅地降低訓練 </a:t>
            </a:r>
            <a:r>
              <a:rPr lang="en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model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的難度。</a:t>
            </a:r>
            <a:endParaRPr lang="zh-TW" altLang="en-US" sz="2000" dirty="0">
              <a:solidFill>
                <a:srgbClr val="000000"/>
              </a:solidFill>
              <a:effectLst/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="" xmlns:a16="http://schemas.microsoft.com/office/drawing/2014/main" id="{CF9785B6-0F8F-1B47-87CD-D0D727BBEEE5}"/>
              </a:ext>
            </a:extLst>
          </p:cNvPr>
          <p:cNvSpPr/>
          <p:nvPr/>
        </p:nvSpPr>
        <p:spPr>
          <a:xfrm>
            <a:off x="838200" y="5410200"/>
            <a:ext cx="3073400" cy="214313"/>
          </a:xfrm>
          <a:prstGeom prst="roundRect">
            <a:avLst/>
          </a:prstGeom>
          <a:noFill/>
          <a:ln w="31750" cap="flat">
            <a:solidFill>
              <a:srgbClr val="FF8E7B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="" xmlns:a16="http://schemas.microsoft.com/office/drawing/2014/main" id="{6210F442-BB72-41CD-874D-6E8DA34AD1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968345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69480F3E-208E-EC4B-B0BD-E63DB70F2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05 </a:t>
            </a:r>
            <a:r>
              <a:rPr kumimoji="1" lang="zh-TW" altLang="en-US" dirty="0"/>
              <a:t>訓練八哥版的 </a:t>
            </a:r>
            <a:r>
              <a:rPr kumimoji="1" lang="en-US" altLang="zh-TW" dirty="0"/>
              <a:t>ResNet50V2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64B6AE9-E24D-6D4C-902E-83DEDF7A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="" xmlns:a16="http://schemas.microsoft.com/office/drawing/2014/main" id="{3086B7CB-5930-B44A-ACE2-5401F3A2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0" y="3127969"/>
            <a:ext cx="10512000" cy="111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我們來試試剛開始可能有點可怕的終端機。">
            <a:extLst>
              <a:ext uri="{FF2B5EF4-FFF2-40B4-BE49-F238E27FC236}">
                <a16:creationId xmlns="" xmlns:a16="http://schemas.microsoft.com/office/drawing/2014/main" id="{5EDC6B68-36E2-844D-B4F5-E3126603134F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進行訓練過程的設定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cxnSp>
        <p:nvCxnSpPr>
          <p:cNvPr id="9" name="直線單箭頭接點 25">
            <a:extLst>
              <a:ext uri="{FF2B5EF4-FFF2-40B4-BE49-F238E27FC236}">
                <a16:creationId xmlns="" xmlns:a16="http://schemas.microsoft.com/office/drawing/2014/main" id="{7A6D2ECE-8C65-5441-93AD-91448852AA72}"/>
              </a:ext>
            </a:extLst>
          </p:cNvPr>
          <p:cNvCxnSpPr>
            <a:cxnSpLocks/>
          </p:cNvCxnSpPr>
          <p:nvPr/>
        </p:nvCxnSpPr>
        <p:spPr>
          <a:xfrm flipH="1">
            <a:off x="6631116" y="3488354"/>
            <a:ext cx="1" cy="1025135"/>
          </a:xfrm>
          <a:prstGeom prst="straightConnector1">
            <a:avLst/>
          </a:prstGeom>
          <a:noFill/>
          <a:ln w="31750" cap="flat">
            <a:solidFill>
              <a:srgbClr val="FF8E7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語音泡泡: 圓角矩形 21">
            <a:extLst>
              <a:ext uri="{FF2B5EF4-FFF2-40B4-BE49-F238E27FC236}">
                <a16:creationId xmlns="" xmlns:a16="http://schemas.microsoft.com/office/drawing/2014/main" id="{93380A6B-6D42-FF49-B4A4-BB0D1C37B0AA}"/>
              </a:ext>
            </a:extLst>
          </p:cNvPr>
          <p:cNvSpPr/>
          <p:nvPr/>
        </p:nvSpPr>
        <p:spPr>
          <a:xfrm>
            <a:off x="4237249" y="4513489"/>
            <a:ext cx="4135226" cy="1111024"/>
          </a:xfrm>
          <a:prstGeom prst="wedgeRoundRectCallout">
            <a:avLst>
              <a:gd name="adj1" fmla="val -40939"/>
              <a:gd name="adj2" fmla="val -321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</a:rPr>
              <a:t>使用分類時非常標準的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" altLang="zh-TW" sz="2400" b="1" dirty="0" err="1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</a:rPr>
              <a:t>categorical_crossentropy</a:t>
            </a:r>
            <a:endParaRPr lang="zh-TW" altLang="en-US" sz="2400" b="1" dirty="0">
              <a:solidFill>
                <a:srgbClr val="FF8E7B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3" name="我覺得這個問題, 應該可以用 AI 來做!">
            <a:extLst>
              <a:ext uri="{FF2B5EF4-FFF2-40B4-BE49-F238E27FC236}">
                <a16:creationId xmlns="" xmlns:a16="http://schemas.microsoft.com/office/drawing/2014/main" id="{87337F1E-9F30-9547-81A8-2E81BE9A77D4}"/>
              </a:ext>
            </a:extLst>
          </p:cNvPr>
          <p:cNvSpPr txBox="1"/>
          <p:nvPr/>
        </p:nvSpPr>
        <p:spPr>
          <a:xfrm>
            <a:off x="884838" y="2448704"/>
            <a:ext cx="3898900" cy="452046"/>
          </a:xfrm>
          <a:prstGeom prst="rect">
            <a:avLst/>
          </a:prstGeom>
          <a:ln>
            <a:solidFill>
              <a:srgbClr val="FF8E7B"/>
            </a:solidFill>
            <a:prstDash val="dash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A6FB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訓練之前也別忘了要組裝模型喔！</a:t>
            </a:r>
            <a:endParaRPr lang="zh-TW" altLang="en-US" sz="1600" b="1" dirty="0">
              <a:solidFill>
                <a:srgbClr val="0A6FB7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Sans Serif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="" xmlns:a16="http://schemas.microsoft.com/office/drawing/2014/main" id="{A7F7B82A-DE1C-4D2F-9DF1-9521091E37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485171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B2D5540C-CE42-DC4B-BA4C-9B8F55E8B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05 </a:t>
            </a:r>
            <a:r>
              <a:rPr kumimoji="1" lang="zh-TW" altLang="en-US" dirty="0"/>
              <a:t>訓練八哥版的 </a:t>
            </a:r>
            <a:r>
              <a:rPr kumimoji="1" lang="en-US" altLang="zh-TW" dirty="0"/>
              <a:t>ResNet50V2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1FCB633-4678-7043-8F50-B3F2FC2A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6AF24928-3F3F-BB4A-ACEF-A846CC02565E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進行訓練 </a:t>
            </a:r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model.fit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975748FE-9BFD-F949-9A35-F18C24A0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0" y="2808680"/>
            <a:ext cx="10512000" cy="5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我覺得這個問題, 應該可以用 AI 來做!">
            <a:extLst>
              <a:ext uri="{FF2B5EF4-FFF2-40B4-BE49-F238E27FC236}">
                <a16:creationId xmlns="" xmlns:a16="http://schemas.microsoft.com/office/drawing/2014/main" id="{7293E207-5BEC-814D-8152-6BAB3A16FCBE}"/>
              </a:ext>
            </a:extLst>
          </p:cNvPr>
          <p:cNvSpPr txBox="1"/>
          <p:nvPr/>
        </p:nvSpPr>
        <p:spPr>
          <a:xfrm>
            <a:off x="838200" y="2351201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全部的資料也只有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23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筆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,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所以 </a:t>
            </a:r>
            <a:r>
              <a:rPr lang="en" altLang="zh-TW" sz="2000" b="1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batch_size</a:t>
            </a: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 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就選擇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23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了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...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1" name="內容版面配置區 9">
            <a:extLst>
              <a:ext uri="{FF2B5EF4-FFF2-40B4-BE49-F238E27FC236}">
                <a16:creationId xmlns="" xmlns:a16="http://schemas.microsoft.com/office/drawing/2014/main" id="{E5BCA1F6-74C0-294F-8BCA-6E6CC05AB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1"/>
          <a:stretch/>
        </p:blipFill>
        <p:spPr>
          <a:xfrm>
            <a:off x="863599" y="3355646"/>
            <a:ext cx="6092775" cy="2894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60964A83-AD4C-4C45-BD5F-4B97D78C17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814141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251228AA-2CB2-D249-9B0D-98BF7FD02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05 </a:t>
            </a:r>
            <a:r>
              <a:rPr kumimoji="1" lang="zh-TW" altLang="en-US" dirty="0"/>
              <a:t>訓練八哥版的 </a:t>
            </a:r>
            <a:r>
              <a:rPr kumimoji="1" lang="en-US" altLang="zh-TW" dirty="0"/>
              <a:t>ResNet50V2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915CDDE-6A81-E84E-ADAB-4A7D6500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D0C7E91E-9D94-1945-B8F6-64972E9A88BF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 </a:t>
            </a:r>
            <a:r>
              <a:rPr lang="en-US" altLang="zh-TW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model.evaluate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看模型表現 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0" name="內容版面配置區 8">
            <a:extLst>
              <a:ext uri="{FF2B5EF4-FFF2-40B4-BE49-F238E27FC236}">
                <a16:creationId xmlns="" xmlns:a16="http://schemas.microsoft.com/office/drawing/2014/main" id="{5E3FA815-44BB-8B40-BD80-E12B468A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461"/>
            <a:ext cx="10512000" cy="158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790F6111-C83D-D64A-8888-4D192611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521" y="4377220"/>
            <a:ext cx="2355685" cy="17997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2B03946-C381-8F4D-A48B-FB4F770B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99" y="4682346"/>
            <a:ext cx="3424715" cy="1494617"/>
          </a:xfrm>
          <a:prstGeom prst="rect">
            <a:avLst/>
          </a:prstGeom>
        </p:spPr>
      </p:pic>
      <p:sp>
        <p:nvSpPr>
          <p:cNvPr id="13" name="我覺得這個問題, 應該可以用 AI 來做!">
            <a:extLst>
              <a:ext uri="{FF2B5EF4-FFF2-40B4-BE49-F238E27FC236}">
                <a16:creationId xmlns="" xmlns:a16="http://schemas.microsoft.com/office/drawing/2014/main" id="{AEB4CB46-9CA6-8E4E-B8D4-A9599704A4EC}"/>
              </a:ext>
            </a:extLst>
          </p:cNvPr>
          <p:cNvSpPr txBox="1"/>
          <p:nvPr/>
        </p:nvSpPr>
        <p:spPr>
          <a:xfrm>
            <a:off x="6087510" y="4915067"/>
            <a:ext cx="280670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這次全部只有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23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張照片，可以看一下訓練成果，一一比對正確答案。</a:t>
            </a:r>
            <a:endParaRPr lang="zh-TW" altLang="en-US" sz="2000" dirty="0">
              <a:solidFill>
                <a:srgbClr val="000000"/>
              </a:solidFill>
              <a:effectLst/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BCC6FDC2-6DC1-4A6B-9B47-B1CCE6679B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30266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4FB6F9D3-9DA1-004E-AF4C-2AF6D02671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06 </a:t>
            </a:r>
            <a:r>
              <a:rPr kumimoji="1" lang="zh-TW" altLang="en-US" dirty="0"/>
              <a:t>將八哥版的 </a:t>
            </a:r>
            <a:r>
              <a:rPr kumimoji="1" lang="en-US" altLang="zh-TW" dirty="0"/>
              <a:t>ResNet50V2 </a:t>
            </a:r>
            <a:r>
              <a:rPr kumimoji="1" lang="zh-TW" altLang="en-US" dirty="0"/>
              <a:t>打造成 </a:t>
            </a:r>
            <a:r>
              <a:rPr kumimoji="1" lang="en-US" altLang="zh-TW" dirty="0"/>
              <a:t>Web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F3D04C-2139-694B-A530-34D08506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="" xmlns:a16="http://schemas.microsoft.com/office/drawing/2014/main" id="{D0619645-E374-514D-8ED0-C609CB96CB05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老樣子的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套件以及函式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="" xmlns:a16="http://schemas.microsoft.com/office/drawing/2014/main" id="{C66F9FF7-1E8B-0045-AFB0-51264374ECBC}"/>
              </a:ext>
            </a:extLst>
          </p:cNvPr>
          <p:cNvGrpSpPr/>
          <p:nvPr/>
        </p:nvGrpSpPr>
        <p:grpSpPr>
          <a:xfrm>
            <a:off x="838200" y="2425401"/>
            <a:ext cx="10512000" cy="893336"/>
            <a:chOff x="838200" y="2425401"/>
            <a:chExt cx="10512000" cy="893336"/>
          </a:xfrm>
        </p:grpSpPr>
        <p:pic>
          <p:nvPicPr>
            <p:cNvPr id="10" name="內容版面配置區 5">
              <a:extLst>
                <a:ext uri="{FF2B5EF4-FFF2-40B4-BE49-F238E27FC236}">
                  <a16:creationId xmlns="" xmlns:a16="http://schemas.microsoft.com/office/drawing/2014/main" id="{9D968C07-3BDB-C244-898D-AC8D5433A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17"/>
            <a:stretch/>
          </p:blipFill>
          <p:spPr>
            <a:xfrm>
              <a:off x="838200" y="2814919"/>
              <a:ext cx="10512000" cy="5038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  <p:pic>
          <p:nvPicPr>
            <p:cNvPr id="8" name="內容版面配置區 6">
              <a:extLst>
                <a:ext uri="{FF2B5EF4-FFF2-40B4-BE49-F238E27FC236}">
                  <a16:creationId xmlns="" xmlns:a16="http://schemas.microsoft.com/office/drawing/2014/main" id="{A99F7F66-B88E-BD43-A4B3-B4C8E9545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17"/>
            <a:stretch/>
          </p:blipFill>
          <p:spPr>
            <a:xfrm>
              <a:off x="838200" y="2425401"/>
              <a:ext cx="10512000" cy="5038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6B9EEB96-8BED-A842-A12C-FE0B7AAD356B}"/>
              </a:ext>
            </a:extLst>
          </p:cNvPr>
          <p:cNvGrpSpPr/>
          <p:nvPr/>
        </p:nvGrpSpPr>
        <p:grpSpPr>
          <a:xfrm>
            <a:off x="839100" y="3577730"/>
            <a:ext cx="10513800" cy="1998918"/>
            <a:chOff x="839100" y="3577730"/>
            <a:chExt cx="10513800" cy="1998918"/>
          </a:xfrm>
        </p:grpSpPr>
        <p:pic>
          <p:nvPicPr>
            <p:cNvPr id="16" name="內容版面配置區 14">
              <a:extLst>
                <a:ext uri="{FF2B5EF4-FFF2-40B4-BE49-F238E27FC236}">
                  <a16:creationId xmlns="" xmlns:a16="http://schemas.microsoft.com/office/drawing/2014/main" id="{C3A3516E-68D2-1A45-A8B9-41062CBC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900" y="3918658"/>
              <a:ext cx="10512000" cy="16579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  <p:pic>
          <p:nvPicPr>
            <p:cNvPr id="19" name="內容版面配置區 17">
              <a:extLst>
                <a:ext uri="{FF2B5EF4-FFF2-40B4-BE49-F238E27FC236}">
                  <a16:creationId xmlns="" xmlns:a16="http://schemas.microsoft.com/office/drawing/2014/main" id="{D2BB4238-5A10-2F46-967F-6D98CF28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100" y="3577730"/>
              <a:ext cx="10512000" cy="4785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</p:grpSp>
      <p:sp>
        <p:nvSpPr>
          <p:cNvPr id="11" name="幻燈片編號">
            <a:extLst>
              <a:ext uri="{FF2B5EF4-FFF2-40B4-BE49-F238E27FC236}">
                <a16:creationId xmlns="" xmlns:a16="http://schemas.microsoft.com/office/drawing/2014/main" id="{6B46B42C-9083-4D12-8708-6D359F35305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0412033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6C59CC24-62BB-7A4A-B7C3-17CA32532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06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將八哥版的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ResNet50V2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打造成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Web App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AB6B0D9-5DA4-6542-B483-0CBD1399C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7D82B9C7-4A3E-BD4E-94F6-3131C83FB9E7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老樣子準備 </a:t>
            </a:r>
            <a:r>
              <a:rPr lang="en" altLang="zh-TW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Gradio</a:t>
            </a:r>
            <a:r>
              <a:rPr lang="en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小物件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5" name="內容版面配置區 9">
            <a:extLst>
              <a:ext uri="{FF2B5EF4-FFF2-40B4-BE49-F238E27FC236}">
                <a16:creationId xmlns="" xmlns:a16="http://schemas.microsoft.com/office/drawing/2014/main" id="{11D424F5-4476-0143-B390-FEC7F054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5081"/>
            <a:ext cx="10512000" cy="112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8" name="內容版面配置區 6">
            <a:extLst>
              <a:ext uri="{FF2B5EF4-FFF2-40B4-BE49-F238E27FC236}">
                <a16:creationId xmlns="" xmlns:a16="http://schemas.microsoft.com/office/drawing/2014/main" id="{41D925D1-1C01-E048-B6F9-2FD9133C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3544"/>
            <a:ext cx="10512000" cy="16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9" name="我覺得這個問題, 應該可以用 AI 來做!">
            <a:extLst>
              <a:ext uri="{FF2B5EF4-FFF2-40B4-BE49-F238E27FC236}">
                <a16:creationId xmlns="" xmlns:a16="http://schemas.microsoft.com/office/drawing/2014/main" id="{47D55632-E811-C440-9794-0B2F88481317}"/>
              </a:ext>
            </a:extLst>
          </p:cNvPr>
          <p:cNvSpPr txBox="1"/>
          <p:nvPr/>
        </p:nvSpPr>
        <p:spPr>
          <a:xfrm>
            <a:off x="838200" y="3771498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八哥數據庫中的圖片拿來當作範例圖片讓使用者使用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="" xmlns:a16="http://schemas.microsoft.com/office/drawing/2014/main" id="{B6B14C8B-44E3-4F63-B342-5C47063FEA4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798313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F094CF02-3513-1B43-A972-425FD49224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06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將八哥版的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ResNet50V2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打造成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Web App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3A1692E-F48D-1945-BA00-F5792E79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內容版面配置區 13">
            <a:extLst>
              <a:ext uri="{FF2B5EF4-FFF2-40B4-BE49-F238E27FC236}">
                <a16:creationId xmlns="" xmlns:a16="http://schemas.microsoft.com/office/drawing/2014/main" id="{E27172A2-60A6-094E-97D4-8B2CECAC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6442"/>
            <a:ext cx="8902700" cy="167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5" name="我們來試試剛開始可能有點可怕的終端機。">
            <a:extLst>
              <a:ext uri="{FF2B5EF4-FFF2-40B4-BE49-F238E27FC236}">
                <a16:creationId xmlns="" xmlns:a16="http://schemas.microsoft.com/office/drawing/2014/main" id="{B06C0660-4E79-2347-8208-A6825A81DF0C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組裝後就大功告成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B78AF01-D714-9949-8A07-76A226B8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1" y="3208716"/>
            <a:ext cx="5626100" cy="3038093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="" xmlns:a16="http://schemas.microsoft.com/office/drawing/2014/main" id="{FB470506-30BD-4200-99BA-E03647A32A1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820319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104B6715-83BF-9942-A605-17DABFD343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</a:t>
            </a:r>
            <a:r>
              <a:rPr kumimoji="1" lang="zh-TW" altLang="en-US" dirty="0"/>
              <a:t>準備八哥照片資料集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="" xmlns:a16="http://schemas.microsoft.com/office/drawing/2014/main" id="{3AB10C9C-1F7A-1A41-9DA7-F037F9D9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3F411703-CFD5-C449-B925-B31132D27060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讀取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套件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2" name="內容版面配置區 9">
            <a:extLst>
              <a:ext uri="{FF2B5EF4-FFF2-40B4-BE49-F238E27FC236}">
                <a16:creationId xmlns="" xmlns:a16="http://schemas.microsoft.com/office/drawing/2014/main" id="{810B96E7-7949-4F4C-916D-F080C4CE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0000"/>
            <a:ext cx="9077735" cy="146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5" name="內容版面配置區 13">
            <a:extLst>
              <a:ext uri="{FF2B5EF4-FFF2-40B4-BE49-F238E27FC236}">
                <a16:creationId xmlns="" xmlns:a16="http://schemas.microsoft.com/office/drawing/2014/main" id="{8DA8E6B8-179C-AA40-AAFF-C7F19661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17465"/>
            <a:ext cx="9077735" cy="1712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E46C8FC8-CCCE-B341-8B74-09D7D7E8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258" y="3967163"/>
            <a:ext cx="1497948" cy="22098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2E2C3073-7703-1D44-A00F-BBE688FE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935" y="3002091"/>
            <a:ext cx="2540000" cy="1527749"/>
          </a:xfrm>
          <a:prstGeom prst="rect">
            <a:avLst/>
          </a:prstGeom>
        </p:spPr>
      </p:pic>
      <p:sp>
        <p:nvSpPr>
          <p:cNvPr id="18" name="我覺得這個問題, 應該可以用 AI 來做!">
            <a:extLst>
              <a:ext uri="{FF2B5EF4-FFF2-40B4-BE49-F238E27FC236}">
                <a16:creationId xmlns="" xmlns:a16="http://schemas.microsoft.com/office/drawing/2014/main" id="{C678D874-859D-9B48-9DBB-3115FCFAC6D3}"/>
              </a:ext>
            </a:extLst>
          </p:cNvPr>
          <p:cNvSpPr txBox="1"/>
          <p:nvPr/>
        </p:nvSpPr>
        <p:spPr>
          <a:xfrm>
            <a:off x="7533302" y="3140979"/>
            <a:ext cx="235226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這次來試試第二代</a:t>
            </a:r>
            <a:r>
              <a:rPr lang="en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ResNet50V2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有沒有更厲害一點。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="" xmlns:a16="http://schemas.microsoft.com/office/drawing/2014/main" id="{8EA1ED46-D462-2E49-951C-B311CC6451A2}"/>
              </a:ext>
            </a:extLst>
          </p:cNvPr>
          <p:cNvSpPr/>
          <p:nvPr/>
        </p:nvSpPr>
        <p:spPr>
          <a:xfrm>
            <a:off x="6074706" y="4165835"/>
            <a:ext cx="1393190" cy="540000"/>
          </a:xfrm>
          <a:prstGeom prst="ellipse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="" xmlns:a16="http://schemas.microsoft.com/office/drawing/2014/main" id="{83C4AEB4-ABB4-44E1-915D-4C23CC49C82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356349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45E39078-AB04-D548-8FBD-ADDB01AD6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</a:t>
            </a:r>
            <a:r>
              <a:rPr kumimoji="1" lang="en-US" altLang="zh-TW" dirty="0"/>
              <a:t> 18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6EA44C-02C0-F643-B72F-97EAD52B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嘗試看看上傳一些自己的圖片數據庫，並和本次冒險一樣，用相似的方式來讀取及處理圖片資料，並且透過我們的名門 </a:t>
            </a:r>
            <a:r>
              <a:rPr lang="en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ResNetV2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來進行遷移式學習，快速建立起一個用自己的數據庫所建立的分類模型。</a:t>
            </a:r>
          </a:p>
        </p:txBody>
      </p:sp>
      <p:sp>
        <p:nvSpPr>
          <p:cNvPr id="4" name="幻燈片編號">
            <a:extLst>
              <a:ext uri="{FF2B5EF4-FFF2-40B4-BE49-F238E27FC236}">
                <a16:creationId xmlns="" xmlns:a16="http://schemas.microsoft.com/office/drawing/2014/main" id="{A8FC92A2-18C3-4B67-ABCE-077E5D255C2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998478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01E57DF6-74F8-CF4B-B2AA-BAE0FD3138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zh-TW" altLang="en-US" dirty="0"/>
              <a:t>冒險旅程</a:t>
            </a:r>
            <a:r>
              <a:rPr kumimoji="1" lang="en-US" altLang="zh-TW" dirty="0"/>
              <a:t> 18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ADC24F3-89C7-8B4E-9DE4-6F891308B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我們發現這次土八哥只有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張照片真的太少了。增加一些土八哥、甚至白尾八哥的照片，看能不能增加這個模型的辨識能力。</a:t>
            </a:r>
          </a:p>
        </p:txBody>
      </p:sp>
      <p:sp>
        <p:nvSpPr>
          <p:cNvPr id="4" name="幻燈片編號">
            <a:extLst>
              <a:ext uri="{FF2B5EF4-FFF2-40B4-BE49-F238E27FC236}">
                <a16:creationId xmlns="" xmlns:a16="http://schemas.microsoft.com/office/drawing/2014/main" id="{036AB03E-355E-4E8C-AF53-9B55FC816A6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6541667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8C471F26-C03B-574F-B9B8-8655EAD61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準備八哥照片資料集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98D02B0-5EDF-2B46-A2F9-686508AF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0BCACC9E-349F-974E-BEC0-9375435BF6B0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下載資料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3511926E-6269-9B4D-8BCD-FA355BFE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00210"/>
            <a:ext cx="10515600" cy="81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8" name="內容版面配置區 4">
            <a:extLst>
              <a:ext uri="{FF2B5EF4-FFF2-40B4-BE49-F238E27FC236}">
                <a16:creationId xmlns="" xmlns:a16="http://schemas.microsoft.com/office/drawing/2014/main" id="{FFB71EED-0D16-1F4A-A0E9-1B050ADC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694" y="3802063"/>
            <a:ext cx="1625600" cy="2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9E099DA8-017C-C747-A4B9-15ECEEEE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891" y="3652074"/>
            <a:ext cx="3404803" cy="2058187"/>
          </a:xfrm>
          <a:prstGeom prst="rect">
            <a:avLst/>
          </a:prstGeom>
        </p:spPr>
      </p:pic>
      <p:sp>
        <p:nvSpPr>
          <p:cNvPr id="12" name="我覺得這個問題, 應該可以用 AI 來做!">
            <a:extLst>
              <a:ext uri="{FF2B5EF4-FFF2-40B4-BE49-F238E27FC236}">
                <a16:creationId xmlns="" xmlns:a16="http://schemas.microsoft.com/office/drawing/2014/main" id="{C9A06969-4CE3-9B43-B30D-0310C6A764C9}"/>
              </a:ext>
            </a:extLst>
          </p:cNvPr>
          <p:cNvSpPr txBox="1"/>
          <p:nvPr/>
        </p:nvSpPr>
        <p:spPr>
          <a:xfrm>
            <a:off x="5506091" y="3719332"/>
            <a:ext cx="277430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準備八哥照片資料集，說是資料集，其實也不過是總共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23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張照片，非常迷你的一個八哥數據庫。我們已經偷偷準備好八哥的數據庫。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="" xmlns:a16="http://schemas.microsoft.com/office/drawing/2014/main" id="{6902E77F-81E6-4E74-AD5D-4456CF3072C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420024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A55B2C72-1A60-4347-B225-CE0A285F41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準備八哥照片資料集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E3B84BB-CB39-1845-9496-104B16487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2DC2027E-5F8E-B447-AB72-3A37E8EE1750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進行解壓縮後看資料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696A5C95-0E28-194B-81C4-8906FCFD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743"/>
            <a:ext cx="9944100" cy="215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我覺得這個問題, 應該可以用 AI 來做!">
            <a:extLst>
              <a:ext uri="{FF2B5EF4-FFF2-40B4-BE49-F238E27FC236}">
                <a16:creationId xmlns="" xmlns:a16="http://schemas.microsoft.com/office/drawing/2014/main" id="{145671A3-A0C2-DA45-BDB0-53DDCF36C62E}"/>
              </a:ext>
            </a:extLst>
          </p:cNvPr>
          <p:cNvSpPr txBox="1"/>
          <p:nvPr/>
        </p:nvSpPr>
        <p:spPr>
          <a:xfrm>
            <a:off x="966536" y="4685245"/>
            <a:ext cx="3029596" cy="1375376"/>
          </a:xfrm>
          <a:prstGeom prst="rect">
            <a:avLst/>
          </a:prstGeom>
          <a:ln>
            <a:prstDash val="dash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分類簡單的技巧：</a:t>
            </a:r>
            <a:endParaRPr lang="en-US" altLang="zh-TW" sz="20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>
              <a:buClr>
                <a:srgbClr val="FF8E7B"/>
              </a:buClr>
            </a:pPr>
            <a:r>
              <a:rPr lang="zh-TW" altLang="en-US" sz="2000" b="1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「有幾個類別就準備幾個資料夾，同一類的照片放在同一個資料夾就好」</a:t>
            </a:r>
            <a:endParaRPr lang="en-US" altLang="zh-TW" sz="2000" b="1" dirty="0">
              <a:solidFill>
                <a:srgbClr val="FF8E7B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C88136AA-2395-2145-B19E-681366E9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5" y="4530805"/>
            <a:ext cx="4940300" cy="17373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3140215F-2FD6-8F4B-AF24-2BEE77F4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48500" y="2752170"/>
            <a:ext cx="4368800" cy="3531284"/>
          </a:xfrm>
          <a:prstGeom prst="rect">
            <a:avLst/>
          </a:prstGeom>
        </p:spPr>
      </p:pic>
      <p:sp>
        <p:nvSpPr>
          <p:cNvPr id="13" name="我覺得這個問題, 應該可以用 AI 來做!">
            <a:extLst>
              <a:ext uri="{FF2B5EF4-FFF2-40B4-BE49-F238E27FC236}">
                <a16:creationId xmlns="" xmlns:a16="http://schemas.microsoft.com/office/drawing/2014/main" id="{D4A7FA26-FBE1-CE43-A09F-9E1D6F04AA4C}"/>
              </a:ext>
            </a:extLst>
          </p:cNvPr>
          <p:cNvSpPr txBox="1"/>
          <p:nvPr/>
        </p:nvSpPr>
        <p:spPr>
          <a:xfrm>
            <a:off x="7099300" y="2937664"/>
            <a:ext cx="2514600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微軟正黑體" pitchFamily="34" charset="-120"/>
                <a:ea typeface="微軟正黑體" pitchFamily="34" charset="-120"/>
              </a:rPr>
              <a:t>準備照片分類數據時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微軟正黑體" pitchFamily="34" charset="-120"/>
                <a:ea typeface="微軟正黑體" pitchFamily="34" charset="-120"/>
              </a:rPr>
              <a:t>每個種類用一個資料夾就好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微軟正黑體" pitchFamily="34" charset="-120"/>
                <a:ea typeface="微軟正黑體" pitchFamily="34" charset="-120"/>
              </a:rPr>
              <a:t>!</a:t>
            </a:r>
            <a:endParaRPr lang="zh-TW" altLang="en-US" sz="2000" dirty="0">
              <a:solidFill>
                <a:srgbClr val="000000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幻燈片編號">
            <a:extLst>
              <a:ext uri="{FF2B5EF4-FFF2-40B4-BE49-F238E27FC236}">
                <a16:creationId xmlns="" xmlns:a16="http://schemas.microsoft.com/office/drawing/2014/main" id="{42CEAE24-B649-46E0-9F7A-9A743FAC866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225674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84B664B2-6514-6246-B0B5-A36C4EEAC4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準備八哥照片資料集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813DAC3-DB54-E04B-BBA4-FD431051A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2E37796B-F8E8-FA47-BE5D-CB5ABD93EFCD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準備好資料夾路徑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BFAF51C7-9A9D-DE43-948B-B43D5CCB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369661"/>
            <a:ext cx="10512000" cy="126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內容版面配置區 8">
            <a:extLst>
              <a:ext uri="{FF2B5EF4-FFF2-40B4-BE49-F238E27FC236}">
                <a16:creationId xmlns="" xmlns:a16="http://schemas.microsoft.com/office/drawing/2014/main" id="{7C985258-9E29-634C-96B3-55A95EC1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4321827"/>
            <a:ext cx="10512000" cy="131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1" name="我覺得這個問題, 應該可以用 AI 來做!">
            <a:extLst>
              <a:ext uri="{FF2B5EF4-FFF2-40B4-BE49-F238E27FC236}">
                <a16:creationId xmlns="" xmlns:a16="http://schemas.microsoft.com/office/drawing/2014/main" id="{C266B211-1670-4744-965C-AD8615258CF8}"/>
              </a:ext>
            </a:extLst>
          </p:cNvPr>
          <p:cNvSpPr txBox="1"/>
          <p:nvPr/>
        </p:nvSpPr>
        <p:spPr>
          <a:xfrm>
            <a:off x="850900" y="3782828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我們就能列出在某個資料夾的檔名！比方說土八哥是這樣。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幻燈片編號">
            <a:extLst>
              <a:ext uri="{FF2B5EF4-FFF2-40B4-BE49-F238E27FC236}">
                <a16:creationId xmlns="" xmlns:a16="http://schemas.microsoft.com/office/drawing/2014/main" id="{642F636E-1A9A-4F20-B5F6-D446480C10C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64230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8D4AAD29-85B3-D04D-95A9-6D6F95281A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準備八哥照片資料集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ADD8BF4-144F-D64F-AC99-2E681287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E641A8A2-3332-734A-A3FF-449BE1713761}"/>
              </a:ext>
            </a:extLst>
          </p:cNvPr>
          <p:cNvSpPr/>
          <p:nvPr/>
        </p:nvSpPr>
        <p:spPr>
          <a:xfrm>
            <a:off x="2269202" y="1825625"/>
            <a:ext cx="7653595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將資料夾的照片做成輸入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(data)、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輸出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(target)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775893CF-3D1F-984B-9B56-0BD1E60AFEF6}"/>
              </a:ext>
            </a:extLst>
          </p:cNvPr>
          <p:cNvGrpSpPr/>
          <p:nvPr/>
        </p:nvGrpSpPr>
        <p:grpSpPr>
          <a:xfrm>
            <a:off x="850899" y="2381123"/>
            <a:ext cx="9413904" cy="3351340"/>
            <a:chOff x="838199" y="2457323"/>
            <a:chExt cx="9413904" cy="3351340"/>
          </a:xfrm>
        </p:grpSpPr>
        <p:pic>
          <p:nvPicPr>
            <p:cNvPr id="10" name="內容版面配置區 8">
              <a:extLst>
                <a:ext uri="{FF2B5EF4-FFF2-40B4-BE49-F238E27FC236}">
                  <a16:creationId xmlns="" xmlns:a16="http://schemas.microsoft.com/office/drawing/2014/main" id="{880575A2-FFA7-3F49-8C95-B3F7F9271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590"/>
            <a:stretch/>
          </p:blipFill>
          <p:spPr>
            <a:xfrm>
              <a:off x="838200" y="2457323"/>
              <a:ext cx="9413903" cy="29909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  <p:pic>
          <p:nvPicPr>
            <p:cNvPr id="11" name="內容版面配置區 8">
              <a:extLst>
                <a:ext uri="{FF2B5EF4-FFF2-40B4-BE49-F238E27FC236}">
                  <a16:creationId xmlns="" xmlns:a16="http://schemas.microsoft.com/office/drawing/2014/main" id="{86DB8C62-E95A-2E4A-AC64-DFD4C40F9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312"/>
            <a:stretch/>
          </p:blipFill>
          <p:spPr>
            <a:xfrm>
              <a:off x="838199" y="5448300"/>
              <a:ext cx="9413903" cy="360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</p:pic>
      </p:grp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3B039D1-9363-C745-9988-DD3814A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299" y="5116265"/>
            <a:ext cx="4625001" cy="6788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647854F3-2727-AE45-A9EF-85F42572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5440100"/>
            <a:ext cx="2009649" cy="8078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FC58CAA4-2EF4-CB40-ACF8-07ECC2570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398" y="5443868"/>
            <a:ext cx="2385594" cy="8078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9BB400E9-317D-F345-865A-B3DB43667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653" y="2589093"/>
            <a:ext cx="2394660" cy="15659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C8AAFC9F-2816-BD4C-8FB5-CD2E39471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5413" y="3207482"/>
            <a:ext cx="1683793" cy="2420453"/>
          </a:xfrm>
          <a:prstGeom prst="rect">
            <a:avLst/>
          </a:prstGeom>
        </p:spPr>
      </p:pic>
      <p:sp>
        <p:nvSpPr>
          <p:cNvPr id="18" name="幻燈片編號">
            <a:extLst>
              <a:ext uri="{FF2B5EF4-FFF2-40B4-BE49-F238E27FC236}">
                <a16:creationId xmlns="" xmlns:a16="http://schemas.microsoft.com/office/drawing/2014/main" id="{FB412E81-748C-4951-9B76-3FB60C7DB8D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630230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4A21E33E-F81A-D54D-A709-F70B9E41A1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觀察八哥照片資料集及進行預處理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A2EC7FD-DFD4-DD43-AE57-E33729DC7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6601BAD3-21F3-CA48-8287-F6EDA4E3B968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看看資料是什麼「鳥」樣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3DC6E289-9BCD-8E41-8953-217E41E2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0" y="2437624"/>
            <a:ext cx="9360000" cy="88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1" name="內容版面配置區 8">
            <a:extLst>
              <a:ext uri="{FF2B5EF4-FFF2-40B4-BE49-F238E27FC236}">
                <a16:creationId xmlns="" xmlns:a16="http://schemas.microsoft.com/office/drawing/2014/main" id="{B2327C3D-50E0-744B-9671-D955C5DFD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11"/>
          <a:stretch/>
        </p:blipFill>
        <p:spPr>
          <a:xfrm>
            <a:off x="838200" y="3320356"/>
            <a:ext cx="9360000" cy="99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" name="內容版面配置區 8">
            <a:extLst>
              <a:ext uri="{FF2B5EF4-FFF2-40B4-BE49-F238E27FC236}">
                <a16:creationId xmlns="" xmlns:a16="http://schemas.microsoft.com/office/drawing/2014/main" id="{72E5265A-2D18-724C-B1BD-362B3C112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24366" r="62117"/>
          <a:stretch/>
        </p:blipFill>
        <p:spPr>
          <a:xfrm>
            <a:off x="1414394" y="4376963"/>
            <a:ext cx="1792169" cy="18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7" name="內容版面配置區 15">
            <a:extLst>
              <a:ext uri="{FF2B5EF4-FFF2-40B4-BE49-F238E27FC236}">
                <a16:creationId xmlns="" xmlns:a16="http://schemas.microsoft.com/office/drawing/2014/main" id="{53CC4693-AFC7-3449-A202-40399028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368" y="3817917"/>
            <a:ext cx="2073838" cy="2384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63F20697-8842-6E4A-955D-AF5BEC6C4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94" y="3653212"/>
            <a:ext cx="1974674" cy="1545000"/>
          </a:xfrm>
          <a:prstGeom prst="rect">
            <a:avLst/>
          </a:prstGeom>
        </p:spPr>
      </p:pic>
      <p:sp>
        <p:nvSpPr>
          <p:cNvPr id="19" name="我覺得這個問題, 應該可以用 AI 來做!">
            <a:extLst>
              <a:ext uri="{FF2B5EF4-FFF2-40B4-BE49-F238E27FC236}">
                <a16:creationId xmlns="" xmlns:a16="http://schemas.microsoft.com/office/drawing/2014/main" id="{03164951-09BD-1341-98E1-A62612665563}"/>
              </a:ext>
            </a:extLst>
          </p:cNvPr>
          <p:cNvSpPr txBox="1"/>
          <p:nvPr/>
        </p:nvSpPr>
        <p:spPr>
          <a:xfrm>
            <a:off x="7379794" y="3932355"/>
            <a:ext cx="197467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微軟正黑體" pitchFamily="34" charset="-120"/>
                <a:ea typeface="微軟正黑體" pitchFamily="34" charset="-120"/>
              </a:rPr>
              <a:t>看來沒有什麼意外，就是個鳥圖</a:t>
            </a:r>
            <a:endParaRPr lang="zh-TW" altLang="en-US" sz="2000" dirty="0">
              <a:solidFill>
                <a:srgbClr val="000000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幻燈片編號">
            <a:extLst>
              <a:ext uri="{FF2B5EF4-FFF2-40B4-BE49-F238E27FC236}">
                <a16:creationId xmlns="" xmlns:a16="http://schemas.microsoft.com/office/drawing/2014/main" id="{208C9BE7-2F66-4054-AF3E-F908331DE2D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021478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C30EC8EE-9272-4E44-A914-0D5741E9CA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/>
              <a:t>02 </a:t>
            </a:r>
            <a:r>
              <a:rPr kumimoji="1" lang="zh-TW" altLang="en-US" dirty="0"/>
              <a:t>觀察八哥照片資料集及進行預處理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F59A1A0-CB4B-0D4B-94DF-D1358A43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="" xmlns:a16="http://schemas.microsoft.com/office/drawing/2014/main" id="{9214D738-7B5A-8940-BB3B-EF4C414577A5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ResNet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的預處理再看一次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1" name="內容版面配置區 9">
            <a:extLst>
              <a:ext uri="{FF2B5EF4-FFF2-40B4-BE49-F238E27FC236}">
                <a16:creationId xmlns="" xmlns:a16="http://schemas.microsoft.com/office/drawing/2014/main" id="{EE0ABE03-5193-DE4F-BFA0-DB23BB15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0" y="2389680"/>
            <a:ext cx="10512000" cy="217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5" name="內容版面配置區 12">
            <a:extLst>
              <a:ext uri="{FF2B5EF4-FFF2-40B4-BE49-F238E27FC236}">
                <a16:creationId xmlns="" xmlns:a16="http://schemas.microsoft.com/office/drawing/2014/main" id="{0608C0F4-B3F2-1C4C-8AC6-C24AF041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31" y="4560451"/>
            <a:ext cx="1800000" cy="18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8" name="我覺得這個問題, 應該可以用 AI 來做!">
            <a:extLst>
              <a:ext uri="{FF2B5EF4-FFF2-40B4-BE49-F238E27FC236}">
                <a16:creationId xmlns="" xmlns:a16="http://schemas.microsoft.com/office/drawing/2014/main" id="{A791F6EF-2E6E-DE45-AB50-E5DE9C876D88}"/>
              </a:ext>
            </a:extLst>
          </p:cNvPr>
          <p:cNvSpPr txBox="1"/>
          <p:nvPr/>
        </p:nvSpPr>
        <p:spPr>
          <a:xfrm>
            <a:off x="5852793" y="4681405"/>
            <a:ext cx="5501007" cy="1375376"/>
          </a:xfrm>
          <a:prstGeom prst="rect">
            <a:avLst/>
          </a:prstGeom>
          <a:ln>
            <a:solidFill>
              <a:srgbClr val="FF0000"/>
            </a:solidFill>
            <a:prstDash val="solid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這邊會跳出一個小小的警告，是因為 </a:t>
            </a:r>
            <a:r>
              <a:rPr lang="en" altLang="zh-TW" sz="20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ResNet</a:t>
            </a:r>
            <a:r>
              <a:rPr lang="en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的預處理會將圖片的數據範圍常規化到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[-1, 1]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之間，與我們之前常規化到 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[0, 1] 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之間差一點點，所以畫圖時，</a:t>
            </a:r>
            <a:r>
              <a:rPr lang="en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matplotlib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會</a:t>
            </a:r>
            <a:r>
              <a:rPr lang="zh-TW" altLang="en-US" sz="20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自動做一些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Sans Serif"/>
              </a:rPr>
              <a:t>調整。</a:t>
            </a:r>
          </a:p>
        </p:txBody>
      </p:sp>
      <p:sp>
        <p:nvSpPr>
          <p:cNvPr id="8" name="幻燈片編號">
            <a:extLst>
              <a:ext uri="{FF2B5EF4-FFF2-40B4-BE49-F238E27FC236}">
                <a16:creationId xmlns="" xmlns:a16="http://schemas.microsoft.com/office/drawing/2014/main" id="{F507598B-997D-4A3C-AB19-B36EC38C745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935953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="" xmlns:a16="http://schemas.microsoft.com/office/drawing/2014/main" id="{4128310A-8E22-7F47-93D3-DBA899E649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6638" y="649160"/>
            <a:ext cx="8832568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觀察八哥照片資料集及進行預處理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F10D606-416A-654F-9A8C-AA564ABF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="" xmlns:a16="http://schemas.microsoft.com/office/drawing/2014/main" id="{6D458DC7-364D-5945-B18B-528BD54B1433}"/>
              </a:ext>
            </a:extLst>
          </p:cNvPr>
          <p:cNvSpPr/>
          <p:nvPr/>
        </p:nvSpPr>
        <p:spPr>
          <a:xfrm>
            <a:off x="3128705" y="1825625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將答案做</a:t>
            </a:r>
            <a:r>
              <a:rPr 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one-hot encoding</a:t>
            </a:r>
            <a:endParaRPr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="" xmlns:a16="http://schemas.microsoft.com/office/drawing/2014/main" id="{6FE0D990-ED57-FC49-A651-A8BCA477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700"/>
          <a:stretch/>
        </p:blipFill>
        <p:spPr>
          <a:xfrm>
            <a:off x="840000" y="4246925"/>
            <a:ext cx="10512000" cy="609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9" name="我覺得這個問題, 應該可以用 AI 來做!">
            <a:extLst>
              <a:ext uri="{FF2B5EF4-FFF2-40B4-BE49-F238E27FC236}">
                <a16:creationId xmlns="" xmlns:a16="http://schemas.microsoft.com/office/drawing/2014/main" id="{CE2FF3F1-A656-F64B-A986-BA8FCCD1F3BB}"/>
              </a:ext>
            </a:extLst>
          </p:cNvPr>
          <p:cNvSpPr txBox="1"/>
          <p:nvPr/>
        </p:nvSpPr>
        <p:spPr>
          <a:xfrm>
            <a:off x="840000" y="3699743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答案就是三種八哥，依次為土八哥、家八哥、白尾八哥。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0" name="內容版面配置區 6">
            <a:extLst>
              <a:ext uri="{FF2B5EF4-FFF2-40B4-BE49-F238E27FC236}">
                <a16:creationId xmlns="" xmlns:a16="http://schemas.microsoft.com/office/drawing/2014/main" id="{D87048EC-70C8-CF4A-95BF-07E824B18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91"/>
          <a:stretch/>
        </p:blipFill>
        <p:spPr>
          <a:xfrm>
            <a:off x="838200" y="5142655"/>
            <a:ext cx="10512000" cy="106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1" name="我覺得這個問題, 應該可以用 AI 來做!">
            <a:extLst>
              <a:ext uri="{FF2B5EF4-FFF2-40B4-BE49-F238E27FC236}">
                <a16:creationId xmlns="" xmlns:a16="http://schemas.microsoft.com/office/drawing/2014/main" id="{FBE42BAE-F06D-1640-9C65-0A49E84DFF4C}"/>
              </a:ext>
            </a:extLst>
          </p:cNvPr>
          <p:cNvSpPr txBox="1"/>
          <p:nvPr/>
        </p:nvSpPr>
        <p:spPr>
          <a:xfrm>
            <a:off x="838200" y="4781724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答案經過轉換後，就會變成向量的長相。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4" name="內容版面配置區 12">
            <a:extLst>
              <a:ext uri="{FF2B5EF4-FFF2-40B4-BE49-F238E27FC236}">
                <a16:creationId xmlns="" xmlns:a16="http://schemas.microsoft.com/office/drawing/2014/main" id="{9A92FE28-86AC-D746-BCEE-1F8BE525C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4"/>
          <a:stretch/>
        </p:blipFill>
        <p:spPr>
          <a:xfrm>
            <a:off x="838200" y="2767235"/>
            <a:ext cx="10512000" cy="912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5" name="我覺得這個問題, 應該可以用 AI 來做!">
            <a:extLst>
              <a:ext uri="{FF2B5EF4-FFF2-40B4-BE49-F238E27FC236}">
                <a16:creationId xmlns="" xmlns:a16="http://schemas.microsoft.com/office/drawing/2014/main" id="{CF22315A-655C-874E-AE1F-F160888C9663}"/>
              </a:ext>
            </a:extLst>
          </p:cNvPr>
          <p:cNvSpPr txBox="1"/>
          <p:nvPr/>
        </p:nvSpPr>
        <p:spPr>
          <a:xfrm>
            <a:off x="834600" y="2336995"/>
            <a:ext cx="1051200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0A6FB7"/>
              </a:buClr>
              <a:buFont typeface="標準系統字體"/>
              <a:buChar char="►"/>
            </a:pP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每張圖的答案就是 </a:t>
            </a:r>
            <a:r>
              <a:rPr lang="en-US" altLang="zh-TW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0, 1, 2 </a:t>
            </a:r>
            <a:r>
              <a:rPr lang="zh-TW" altLang="en-US" sz="20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其中一個數字。</a:t>
            </a:r>
            <a:endParaRPr lang="en" altLang="zh-TW" sz="20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2" name="幻燈片編號">
            <a:extLst>
              <a:ext uri="{FF2B5EF4-FFF2-40B4-BE49-F238E27FC236}">
                <a16:creationId xmlns="" xmlns:a16="http://schemas.microsoft.com/office/drawing/2014/main" id="{A7378C4A-9410-49DE-BB7A-F78205DB16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369137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純 冒險15</Template>
  <TotalTime>256</TotalTime>
  <Words>758</Words>
  <Application>Microsoft Office PowerPoint</Application>
  <PresentationFormat>自訂</PresentationFormat>
  <Paragraphs>86</Paragraphs>
  <Slides>21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3" baseType="lpstr">
      <vt:lpstr>22_BasicWhite</vt:lpstr>
      <vt:lpstr>21_BasicWhite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4</cp:revision>
  <dcterms:created xsi:type="dcterms:W3CDTF">2022-10-02T14:05:05Z</dcterms:created>
  <dcterms:modified xsi:type="dcterms:W3CDTF">2022-10-14T07:31:13Z</dcterms:modified>
</cp:coreProperties>
</file>